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9" r:id="rId4"/>
    <p:sldId id="267" r:id="rId5"/>
    <p:sldId id="268" r:id="rId6"/>
    <p:sldId id="265" r:id="rId7"/>
    <p:sldId id="258" r:id="rId8"/>
    <p:sldId id="266" r:id="rId9"/>
    <p:sldId id="270" r:id="rId10"/>
    <p:sldId id="259" r:id="rId11"/>
    <p:sldId id="271" r:id="rId12"/>
    <p:sldId id="261" r:id="rId13"/>
    <p:sldId id="272" r:id="rId14"/>
    <p:sldId id="260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3" autoAdjust="0"/>
    <p:restoredTop sz="83724" autoAdjust="0"/>
  </p:normalViewPr>
  <p:slideViewPr>
    <p:cSldViewPr snapToGrid="0">
      <p:cViewPr varScale="1">
        <p:scale>
          <a:sx n="133" d="100"/>
          <a:sy n="133" d="100"/>
        </p:scale>
        <p:origin x="1158" y="120"/>
      </p:cViewPr>
      <p:guideLst/>
    </p:cSldViewPr>
  </p:slideViewPr>
  <p:notesTextViewPr>
    <p:cViewPr>
      <p:scale>
        <a:sx n="1" d="1"/>
        <a:sy n="1" d="1"/>
      </p:scale>
      <p:origin x="0" y="-30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89E39-4532-4D47-8CB5-D47D9D9A8C4F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47F22-C5B0-4DA6-A9F2-FBDF45205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9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47F22-C5B0-4DA6-A9F2-FBDF45205F3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449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 삼성에서는 차세대 이동통신 기술을 담은 </a:t>
            </a:r>
            <a:r>
              <a:rPr lang="en-US" altLang="ko-KR" dirty="0"/>
              <a:t>“6G </a:t>
            </a:r>
            <a:r>
              <a:rPr lang="ko-KR" altLang="en-US" dirty="0"/>
              <a:t>백서</a:t>
            </a:r>
            <a:r>
              <a:rPr lang="en-US" altLang="ko-KR" dirty="0"/>
              <a:t>”</a:t>
            </a:r>
            <a:r>
              <a:rPr lang="ko-KR" altLang="en-US" dirty="0"/>
              <a:t>를 공개했습니다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자료에서 </a:t>
            </a:r>
            <a:r>
              <a:rPr lang="en-US" altLang="ko-KR" dirty="0"/>
              <a:t>6G</a:t>
            </a:r>
            <a:r>
              <a:rPr lang="ko-KR" altLang="en-US" dirty="0"/>
              <a:t>를 활용할 수 있는 기술로 지목한 것은 초실감 확장 현실</a:t>
            </a:r>
            <a:r>
              <a:rPr lang="en-US" altLang="ko-KR" dirty="0"/>
              <a:t>, </a:t>
            </a:r>
            <a:r>
              <a:rPr lang="ko-KR" altLang="en-US" dirty="0"/>
              <a:t>고정밀 모바일 홀로그램</a:t>
            </a:r>
            <a:r>
              <a:rPr lang="en-US" altLang="ko-KR" dirty="0"/>
              <a:t>, </a:t>
            </a:r>
            <a:r>
              <a:rPr lang="ko-KR" altLang="en-US" dirty="0"/>
              <a:t>디지털 복제입니다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이와 같이 삼성은 </a:t>
            </a:r>
            <a:r>
              <a:rPr lang="en-US" altLang="ko-KR" dirty="0"/>
              <a:t>6G</a:t>
            </a:r>
            <a:r>
              <a:rPr lang="ko-KR" altLang="en-US" dirty="0"/>
              <a:t>를 위해 많은 노력을 기울이고 있는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47F22-C5B0-4DA6-A9F2-FBDF45205F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9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내용은 </a:t>
            </a:r>
            <a:r>
              <a:rPr lang="en-US" altLang="ko-KR" dirty="0"/>
              <a:t>2022</a:t>
            </a:r>
            <a:r>
              <a:rPr lang="ko-KR" altLang="en-US" dirty="0"/>
              <a:t>년 삼성이 발표한 </a:t>
            </a:r>
            <a:r>
              <a:rPr lang="en-US" altLang="ko-KR" dirty="0"/>
              <a:t>6G </a:t>
            </a:r>
            <a:r>
              <a:rPr lang="ko-KR" altLang="en-US" dirty="0"/>
              <a:t>상용화를 위한 </a:t>
            </a:r>
            <a:r>
              <a:rPr lang="en-US" altLang="ko-KR" dirty="0"/>
              <a:t>6G </a:t>
            </a:r>
            <a:r>
              <a:rPr lang="ko-KR" altLang="en-US" dirty="0"/>
              <a:t>주파수 확보 방안에 대한 연구 성과 요약 노트입니다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1) </a:t>
            </a:r>
            <a:r>
              <a:rPr lang="ko-KR" altLang="en-US" dirty="0"/>
              <a:t>테라 헤르츠 밴드통신은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100GHz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에서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1THz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사이의 주파수 대역을 활용한 무선 통신 기술을 의미합니다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2)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교차 분할 이중화를 통신 채널을 동시에 사용하여 전송과 수신을 분리하여 데이터 전송 효율성을 높이는 무선 통신 기술입니다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3)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전 이중 통신은 데이터를 양방향으로 동시에 전송할 수 있는 통신 방식으로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동시에 송신과 수신이 가능케 하는 무선 통신 기술입니다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또한 인공지능을 사용하여 통신에서 발생하는 비선형적인 상황을 보정하고 전력효율을 최적화 하는 것을 중요 쟁점으로 지목했습니다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47F22-C5B0-4DA6-A9F2-FBDF45205F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7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삼성</a:t>
            </a:r>
            <a:r>
              <a:rPr lang="en-US" altLang="ko-KR" dirty="0"/>
              <a:t>, </a:t>
            </a:r>
            <a:r>
              <a:rPr lang="ko-KR" altLang="en-US" dirty="0"/>
              <a:t>국내 통신 </a:t>
            </a:r>
            <a:r>
              <a:rPr lang="en-US" altLang="ko-KR" dirty="0"/>
              <a:t>3</a:t>
            </a:r>
            <a:r>
              <a:rPr lang="ko-KR" altLang="en-US" dirty="0"/>
              <a:t>사</a:t>
            </a:r>
            <a:r>
              <a:rPr lang="en-US" altLang="ko-KR" dirty="0"/>
              <a:t>, </a:t>
            </a:r>
            <a:r>
              <a:rPr lang="ko-KR" altLang="en-US" dirty="0"/>
              <a:t>중국의 화웨이 그리고 </a:t>
            </a:r>
            <a:r>
              <a:rPr lang="en-US" altLang="ko-KR" dirty="0"/>
              <a:t>6G</a:t>
            </a:r>
            <a:r>
              <a:rPr lang="ko-KR" altLang="en-US" dirty="0"/>
              <a:t>의 선두를 달리고있는 핀란드의 노키아 등 국내 외 많은 기업들이 </a:t>
            </a:r>
            <a:r>
              <a:rPr lang="en-US" altLang="ko-KR" dirty="0"/>
              <a:t>6G</a:t>
            </a:r>
            <a:r>
              <a:rPr lang="ko-KR" altLang="en-US" dirty="0"/>
              <a:t>에 관심을 두고 있고 투자를 유치하고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그들은 공통적으로 </a:t>
            </a:r>
            <a:r>
              <a:rPr lang="en-US" altLang="ko-KR" dirty="0"/>
              <a:t>6G</a:t>
            </a:r>
            <a:r>
              <a:rPr lang="ko-KR" altLang="en-US" dirty="0"/>
              <a:t>에 위성 통신 뿐만 아니라 </a:t>
            </a:r>
            <a:r>
              <a:rPr lang="en-US" altLang="ko-KR" dirty="0"/>
              <a:t>AI-NATIVE, </a:t>
            </a:r>
            <a:r>
              <a:rPr lang="ko-KR" altLang="en-US" dirty="0"/>
              <a:t>통신에 </a:t>
            </a:r>
            <a:r>
              <a:rPr lang="en-US" altLang="ko-KR" dirty="0"/>
              <a:t>AI</a:t>
            </a:r>
            <a:r>
              <a:rPr lang="ko-KR" altLang="en-US" dirty="0"/>
              <a:t>를 녹여 드는 기술을 선 보이려고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시대의 흐름에 따라 저희 팀은 </a:t>
            </a:r>
            <a:r>
              <a:rPr lang="en-US" altLang="ko-KR" dirty="0"/>
              <a:t>6G</a:t>
            </a:r>
            <a:r>
              <a:rPr lang="ko-KR" altLang="en-US" dirty="0"/>
              <a:t>와 </a:t>
            </a:r>
            <a:r>
              <a:rPr lang="en-US" altLang="ko-KR" dirty="0"/>
              <a:t>AI</a:t>
            </a:r>
            <a:r>
              <a:rPr lang="ko-KR" altLang="en-US" dirty="0"/>
              <a:t>를 조합하여 새로운 미래의 먹거리를 창출하고자 해당 주제를 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47F22-C5B0-4DA6-A9F2-FBDF45205F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35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캡스톤 디자인의 핵심 키워드는 위성통신</a:t>
            </a:r>
            <a:r>
              <a:rPr lang="en-US" altLang="ko-KR" dirty="0"/>
              <a:t>, </a:t>
            </a:r>
            <a:r>
              <a:rPr lang="ko-KR" altLang="en-US" dirty="0"/>
              <a:t>변조</a:t>
            </a:r>
            <a:r>
              <a:rPr lang="en-US" altLang="ko-KR" dirty="0"/>
              <a:t>, AI</a:t>
            </a:r>
            <a:r>
              <a:rPr lang="ko-KR" altLang="en-US" dirty="0"/>
              <a:t>가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 주제를 설명하기 위해서 먼저 변조</a:t>
            </a:r>
            <a:r>
              <a:rPr lang="en-US" altLang="ko-KR" dirty="0"/>
              <a:t>, </a:t>
            </a:r>
            <a:r>
              <a:rPr lang="ko-KR" altLang="en-US" dirty="0"/>
              <a:t>성상도</a:t>
            </a:r>
            <a:r>
              <a:rPr lang="en-US" altLang="ko-KR" dirty="0"/>
              <a:t>, </a:t>
            </a:r>
            <a:r>
              <a:rPr lang="ko-KR" altLang="en-US" dirty="0"/>
              <a:t>지상과 위성통신 환경</a:t>
            </a:r>
            <a:r>
              <a:rPr lang="en-US" altLang="ko-KR" dirty="0"/>
              <a:t>, </a:t>
            </a:r>
            <a:r>
              <a:rPr lang="ko-KR" altLang="en-US" dirty="0" err="1"/>
              <a:t>오토인코더에</a:t>
            </a:r>
            <a:r>
              <a:rPr lang="ko-KR" altLang="en-US" dirty="0"/>
              <a:t> 대해 설명 드리겠습니다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변조란 데이터를 전송하기 위해 디지털신호의 세기</a:t>
            </a:r>
            <a:r>
              <a:rPr lang="en-US" altLang="ko-KR" dirty="0"/>
              <a:t>, </a:t>
            </a:r>
            <a:r>
              <a:rPr lang="ko-KR" altLang="en-US" dirty="0"/>
              <a:t>변위</a:t>
            </a:r>
            <a:r>
              <a:rPr lang="en-US" altLang="ko-KR" dirty="0"/>
              <a:t>, </a:t>
            </a:r>
            <a:r>
              <a:rPr lang="ko-KR" altLang="en-US" dirty="0"/>
              <a:t>주파수</a:t>
            </a:r>
            <a:r>
              <a:rPr lang="en-US" altLang="ko-KR" dirty="0"/>
              <a:t>, </a:t>
            </a:r>
            <a:r>
              <a:rPr lang="ko-KR" altLang="en-US" dirty="0"/>
              <a:t>위상 등을 적절한 파형 형태로 변환하는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성상도란</a:t>
            </a:r>
            <a:r>
              <a:rPr lang="en-US" altLang="ko-KR" dirty="0"/>
              <a:t>,</a:t>
            </a:r>
            <a:r>
              <a:rPr lang="ko-KR" altLang="en-US" dirty="0"/>
              <a:t> 디지털 신호에 대해 인접한 신호들 간의 거리관계를 표시한 것을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성상도는 저희가 </a:t>
            </a:r>
            <a:r>
              <a:rPr lang="en-US" altLang="ko-KR" dirty="0"/>
              <a:t>AI</a:t>
            </a:r>
            <a:r>
              <a:rPr lang="ko-KR" altLang="en-US" dirty="0"/>
              <a:t>를 학습시켜 최종적으로 산출시킬 결과물이기도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성상도를 구성 할 때는 수학을 기반으로 설계를 하지만</a:t>
            </a:r>
            <a:r>
              <a:rPr lang="en-US" altLang="ko-KR" dirty="0"/>
              <a:t>, </a:t>
            </a:r>
            <a:r>
              <a:rPr lang="ko-KR" altLang="en-US" dirty="0"/>
              <a:t>저희가 하고자 하는 것은 </a:t>
            </a:r>
            <a:r>
              <a:rPr lang="en-US" altLang="ko-KR" dirty="0"/>
              <a:t>AI</a:t>
            </a:r>
            <a:r>
              <a:rPr lang="ko-KR" altLang="en-US" dirty="0"/>
              <a:t>를 이용하여 전력효율을 높이는 방향으로 성상도를 구성하고자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47F22-C5B0-4DA6-A9F2-FBDF45205F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1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저희 연구의 시나리오인 지상과 위성 통신 환경의 특징으로는 지상 대 지상 통신환경보다 더 혹독한 환경을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위성 통신에서 기본 경로</a:t>
            </a:r>
            <a:r>
              <a:rPr lang="en-US" altLang="ko-KR" dirty="0"/>
              <a:t>, </a:t>
            </a:r>
            <a:r>
              <a:rPr lang="ko-KR" altLang="en-US" dirty="0"/>
              <a:t>건물 진입</a:t>
            </a:r>
            <a:r>
              <a:rPr lang="en-US" altLang="ko-KR" dirty="0"/>
              <a:t>, </a:t>
            </a:r>
            <a:r>
              <a:rPr lang="ko-KR" altLang="en-US" dirty="0"/>
              <a:t>대기가스</a:t>
            </a:r>
            <a:r>
              <a:rPr lang="en-US" altLang="ko-KR" dirty="0"/>
              <a:t>, </a:t>
            </a:r>
            <a:r>
              <a:rPr lang="ko-KR" altLang="en-US" dirty="0"/>
              <a:t>이온층 또는 대기권 섬광 등으로 인한 신호 감쇠 뿐만 아니라 위성과 사용자의 장비사이의 각도 등을 신경 써야 한다는 점에서 저희 주제는 꽤나 도전적인 성향을 띄고 있습니다</a:t>
            </a:r>
          </a:p>
          <a:p>
            <a:endParaRPr lang="en-US" altLang="ko-KR" dirty="0"/>
          </a:p>
          <a:p>
            <a:r>
              <a:rPr lang="ko-KR" altLang="en-US" dirty="0"/>
              <a:t>위 환경에서 데이터 변조를 위해 사용될 오토 인코더는 </a:t>
            </a:r>
            <a:r>
              <a:rPr lang="en-US" altLang="ko-KR" dirty="0"/>
              <a:t>AI </a:t>
            </a:r>
            <a:r>
              <a:rPr lang="ko-KR" altLang="en-US" dirty="0"/>
              <a:t>기반 모델로</a:t>
            </a:r>
            <a:r>
              <a:rPr lang="en-US" altLang="ko-KR" dirty="0"/>
              <a:t>, </a:t>
            </a:r>
            <a:r>
              <a:rPr lang="ko-KR" altLang="en-US" dirty="0"/>
              <a:t>입력 데이터를 최대한 압축시킨 후</a:t>
            </a:r>
            <a:r>
              <a:rPr lang="en-US" altLang="ko-KR" dirty="0"/>
              <a:t>, </a:t>
            </a:r>
            <a:r>
              <a:rPr lang="ko-KR" altLang="en-US" dirty="0"/>
              <a:t>데이터의 특징을 추출하여 다시 본래의 입력 형태로 복원시키는 신경망입니다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47F22-C5B0-4DA6-A9F2-FBDF45205F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0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조의 목표 및 비전은 데이터 통신에서 발생하는 장거리 통신의 문제점의 해결입니다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위해 기존 데이터 변조 방식에 딥러닝과 같은 새로운 기술을 적용하여 통신성능의 향상을 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차세대 위성 통신 시스템에 적합한 데이터 변조방식을 탐구하고 실험하는 것이 주 목적입니다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47F22-C5B0-4DA6-A9F2-FBDF45205F3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671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번 항 언급 때 이영묵 역할</a:t>
            </a:r>
            <a:r>
              <a:rPr lang="en-US" altLang="ko-KR" dirty="0"/>
              <a:t>, </a:t>
            </a:r>
            <a:r>
              <a:rPr lang="ko-KR" altLang="en-US" dirty="0"/>
              <a:t>이의준 역할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이영묵은 팀장으로서 프로젝트 계획 및 조정</a:t>
            </a:r>
            <a:r>
              <a:rPr lang="en-US" altLang="ko-KR" dirty="0"/>
              <a:t>, </a:t>
            </a:r>
            <a:r>
              <a:rPr lang="ko-KR" altLang="en-US" dirty="0"/>
              <a:t>진행 상황 모니터링</a:t>
            </a:r>
            <a:r>
              <a:rPr lang="en-US" altLang="ko-KR" dirty="0"/>
              <a:t>, </a:t>
            </a:r>
            <a:r>
              <a:rPr lang="ko-KR" altLang="en-US" dirty="0"/>
              <a:t>팀원에게 목표를 명확히 전달하고 이행을 지원합니다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이의준은 팀원으로서 팀 목표에 기여하도록 노력하며 다양한 관점을 제시</a:t>
            </a:r>
            <a:r>
              <a:rPr lang="en-US" altLang="ko-KR" dirty="0"/>
              <a:t>, </a:t>
            </a:r>
            <a:r>
              <a:rPr lang="ko-KR" altLang="en-US" dirty="0"/>
              <a:t>발생하는 문제에 대해 빠르게 대응하고 적절한 해결책을 모색합니다</a:t>
            </a:r>
            <a:r>
              <a:rPr lang="en-US" altLang="ko-KR" dirty="0"/>
              <a:t>. </a:t>
            </a:r>
            <a:r>
              <a:rPr lang="ko-KR" altLang="en-US" dirty="0"/>
              <a:t>또 자신의 역할과 업무에 대한 피드백을 주도적으로 요청하고 반영합니다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방법은 위 내용과 같습니다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47F22-C5B0-4DA6-A9F2-FBDF45205F3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238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주요 연구 방식을 설명 드리겠습니다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저희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-apple-system"/>
              </a:rPr>
              <a:t>캡스톤은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python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이나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MATLAB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을 통해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autoencoder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를 학습 시키고 전력 최소화를 위해 최적화된 성상도를 그려내는 것을 목표 삼습니다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먼저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MATLAB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을 통해 위성통신 환경에 가까운 파라미터 값을 가진 시나리오를 구성합니다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. </a:t>
            </a:r>
          </a:p>
          <a:p>
            <a:endParaRPr lang="en-US" altLang="ko-K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그리고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USRP</a:t>
            </a:r>
            <a:r>
              <a:rPr lang="ko-KR" altLang="en-US" b="0" i="0">
                <a:solidFill>
                  <a:srgbClr val="FFFFFF"/>
                </a:solidFill>
                <a:effectLst/>
                <a:latin typeface="-apple-system"/>
              </a:rPr>
              <a:t>를 사용한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실험을 통해 프로그램을 통한 실제 데이터 통신을 재현합니다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.</a:t>
            </a:r>
          </a:p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USRP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란 소프트웨어 정의 라디오 디바이스로 소프트웨어 정의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RF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아키텍처를 제공하여 사용자 정의 신호 처리를 통해 무선 시스템을 설계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프로토타입 제작 및 배포할 수 있도록 지원합니다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이 장치를 간단하게 설명하자면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사용자가 직접 원하는 신호를 프로그래밍하여 송수신할 수 있는 디바이스를 뜻합니다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FFFFFF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-apple-system"/>
              </a:rPr>
              <a:t>이 재현을 통해 기존의 데이터 변조방식과 개선된 방식의 차이를 성상도를 통해 가시적으로 비교 할 수 있습니다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-apple-system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47F22-C5B0-4DA6-A9F2-FBDF45205F3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300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3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81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80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76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74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1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8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84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5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5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4BF59-646B-492E-80D7-EE7643446DB6}" type="datetimeFigureOut">
              <a:rPr lang="ko-KR" altLang="en-US" smtClean="0"/>
              <a:t>2024-03-13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26BFC-C94D-4FA9-8897-29184C2DB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66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지구. 픽사베이">
            <a:extLst>
              <a:ext uri="{FF2B5EF4-FFF2-40B4-BE49-F238E27FC236}">
                <a16:creationId xmlns:a16="http://schemas.microsoft.com/office/drawing/2014/main" id="{5865EC09-5220-F97B-94E8-1B3A88A5C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2" r="19292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4DA47E-6015-C1FA-8245-E863367B7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6804563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저궤도위성 통신을 위한 </a:t>
            </a:r>
            <a:r>
              <a:rPr lang="en-US" altLang="ko-KR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 변조 기법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DCA8B2-DB35-D8BB-D50E-028DEAB0E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교수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김태훈 교수님</a:t>
            </a:r>
            <a:endParaRPr lang="en-US" altLang="ko-KR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20191746	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이영묵</a:t>
            </a:r>
            <a:endParaRPr lang="en-US" altLang="ko-KR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l"/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20197129	</a:t>
            </a: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이의준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084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97599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 및 비전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92C423-1D94-DBAC-B2DE-1AEB0D82FBFC}"/>
              </a:ext>
            </a:extLst>
          </p:cNvPr>
          <p:cNvSpPr/>
          <p:nvPr/>
        </p:nvSpPr>
        <p:spPr>
          <a:xfrm>
            <a:off x="692150" y="1524635"/>
            <a:ext cx="10807700" cy="4968240"/>
          </a:xfrm>
          <a:prstGeom prst="roundRect">
            <a:avLst>
              <a:gd name="adj" fmla="val 23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F68A8-5DB3-9DEC-C2A0-2D4148D61328}"/>
              </a:ext>
            </a:extLst>
          </p:cNvPr>
          <p:cNvSpPr txBox="1"/>
          <p:nvPr/>
        </p:nvSpPr>
        <p:spPr>
          <a:xfrm>
            <a:off x="1010194" y="1898469"/>
            <a:ext cx="9927772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데이터 통신 시스템에서 발생하는 </a:t>
            </a:r>
            <a:r>
              <a:rPr lang="ko-KR" altLang="en-US" sz="1800" b="1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장거리 통신의 문제점을 해결</a:t>
            </a:r>
            <a:r>
              <a:rPr lang="ko-KR" altLang="en-US" sz="18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하기 위해 노력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기존의 데이터 </a:t>
            </a:r>
            <a:r>
              <a:rPr lang="ko-KR" altLang="en-US" sz="1800" b="1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변조 방식을 개선</a:t>
            </a:r>
            <a:r>
              <a:rPr lang="ko-KR" altLang="en-US" sz="18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하고</a:t>
            </a:r>
            <a:r>
              <a:rPr lang="en-US" altLang="ko-KR" sz="180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800" b="1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딥 러닝</a:t>
            </a:r>
            <a:r>
              <a:rPr lang="ko-KR" altLang="en-US" sz="18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과 같은 새로운 원리를 적용하여 통신 시스템의 </a:t>
            </a:r>
            <a:r>
              <a:rPr lang="ko-KR" altLang="en-US" sz="1800" b="1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성능을 향상</a:t>
            </a:r>
            <a:r>
              <a:rPr lang="ko-KR" altLang="en-US" sz="18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시키는 새로운 방법을 연구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800" b="1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차세대 위성통신 시스템</a:t>
            </a:r>
            <a:r>
              <a:rPr lang="ko-KR" altLang="en-US" sz="18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에 적합한 데이터 변조 방식을 위해 실험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067FA-A1BA-8376-199F-68BEA02D5956}"/>
              </a:ext>
            </a:extLst>
          </p:cNvPr>
          <p:cNvSpPr txBox="1"/>
          <p:nvPr/>
        </p:nvSpPr>
        <p:spPr>
          <a:xfrm>
            <a:off x="1510937" y="5148699"/>
            <a:ext cx="917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800" b="1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창의적이고 도전적인 아이디어와 새로운 발명을 도모하여</a:t>
            </a:r>
            <a:r>
              <a:rPr lang="en-US" altLang="ko-KR" sz="1800" b="1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800" b="1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통신 시스템의 발전에 기여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0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2941002"/>
            <a:ext cx="10807700" cy="97599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추진전략 및 방법</a:t>
            </a:r>
          </a:p>
        </p:txBody>
      </p:sp>
    </p:spTree>
    <p:extLst>
      <p:ext uri="{BB962C8B-B14F-4D97-AF65-F5344CB8AC3E}">
        <p14:creationId xmlns:p14="http://schemas.microsoft.com/office/powerpoint/2010/main" val="187206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97599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추진전략 및 방법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92C423-1D94-DBAC-B2DE-1AEB0D82FBFC}"/>
              </a:ext>
            </a:extLst>
          </p:cNvPr>
          <p:cNvSpPr/>
          <p:nvPr/>
        </p:nvSpPr>
        <p:spPr>
          <a:xfrm>
            <a:off x="692150" y="1524635"/>
            <a:ext cx="10807700" cy="4968240"/>
          </a:xfrm>
          <a:prstGeom prst="roundRect">
            <a:avLst>
              <a:gd name="adj" fmla="val 23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85456-90F9-36A2-9EED-F814C8990899}"/>
              </a:ext>
            </a:extLst>
          </p:cNvPr>
          <p:cNvSpPr txBox="1"/>
          <p:nvPr/>
        </p:nvSpPr>
        <p:spPr>
          <a:xfrm>
            <a:off x="914400" y="1793965"/>
            <a:ext cx="7053943" cy="237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sz="1400" dirty="0">
                <a:solidFill>
                  <a:srgbClr val="0D0D0D"/>
                </a:solidFill>
                <a:effectLst/>
                <a:latin typeface="Söhne"/>
              </a:rPr>
              <a:t>6G 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시대를 맞이하기 위해 구현 해야 할 기술 또는 </a:t>
            </a:r>
            <a:r>
              <a:rPr lang="en-US" altLang="ko-KR" sz="1400" dirty="0">
                <a:solidFill>
                  <a:srgbClr val="0D0D0D"/>
                </a:solidFill>
                <a:effectLst/>
                <a:latin typeface="Söhne"/>
              </a:rPr>
              <a:t>6G 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시대가 도래했을 때 응용할 수 있는 기술들을 파악</a:t>
            </a:r>
            <a:endParaRPr lang="ko-KR" altLang="en-US" sz="1400" dirty="0">
              <a:effectLst/>
            </a:endParaRPr>
          </a:p>
          <a:p>
            <a:pPr marL="285750" indent="-28575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다학제 캡스톤 디자인 및 학술대회 경험 등을 통해 습득한 지식</a:t>
            </a:r>
            <a:r>
              <a:rPr lang="en-US" altLang="ko-KR" sz="140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기술 활용</a:t>
            </a:r>
            <a:endParaRPr lang="ko-KR" altLang="en-US" sz="1400" dirty="0">
              <a:effectLst/>
            </a:endParaRPr>
          </a:p>
          <a:p>
            <a:pPr marL="285750" indent="-28575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캡스톤 디자인 주제를 구현하기 위한 필요 재료 파악</a:t>
            </a:r>
            <a:endParaRPr lang="ko-KR" altLang="en-US" sz="1400" dirty="0">
              <a:effectLst/>
            </a:endParaRPr>
          </a:p>
          <a:p>
            <a:pPr marL="285750" indent="-28575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역할 및 책임을 명확히 하도록 프로젝트 관리 체계 수립</a:t>
            </a:r>
            <a:endParaRPr lang="en-US" altLang="ko-KR" sz="1400" dirty="0">
              <a:solidFill>
                <a:srgbClr val="0D0D0D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팀원 개인이 각자 </a:t>
            </a:r>
            <a:r>
              <a:rPr lang="en-US" altLang="ko-KR" sz="1400" dirty="0">
                <a:solidFill>
                  <a:srgbClr val="0D0D0D"/>
                </a:solidFill>
                <a:effectLst/>
                <a:latin typeface="Söhne"/>
              </a:rPr>
              <a:t>1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저자를 맡아 개인 논문 작성</a:t>
            </a:r>
            <a:endParaRPr lang="ko-KR" altLang="en-US" sz="1400" dirty="0">
              <a:effectLst/>
            </a:endParaRPr>
          </a:p>
          <a:p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9BAFD-8176-789E-01F7-81C5E3D8C777}"/>
              </a:ext>
            </a:extLst>
          </p:cNvPr>
          <p:cNvSpPr txBox="1"/>
          <p:nvPr/>
        </p:nvSpPr>
        <p:spPr>
          <a:xfrm>
            <a:off x="3140242" y="4510639"/>
            <a:ext cx="8154775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sz="1400" dirty="0">
                <a:solidFill>
                  <a:srgbClr val="0D0D0D"/>
                </a:solidFill>
                <a:effectLst/>
                <a:latin typeface="Söhne"/>
              </a:rPr>
              <a:t>MATLAB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을 사용하여 </a:t>
            </a:r>
            <a:r>
              <a:rPr lang="ko-KR" altLang="en-US" sz="1400" u="sng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위성 통신 시나리오를 구성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하고 시뮬레이션을 진행</a:t>
            </a:r>
            <a:endParaRPr lang="ko-KR" altLang="en-US" sz="1400" dirty="0">
              <a:effectLst/>
            </a:endParaRPr>
          </a:p>
          <a:p>
            <a:pPr marL="285750" indent="-28575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sz="1400" dirty="0">
                <a:solidFill>
                  <a:srgbClr val="0D0D0D"/>
                </a:solidFill>
                <a:effectLst/>
                <a:latin typeface="Söhne"/>
              </a:rPr>
              <a:t>Python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이나 </a:t>
            </a:r>
            <a:r>
              <a:rPr lang="en-US" altLang="ko-KR" sz="1400" dirty="0">
                <a:solidFill>
                  <a:srgbClr val="0D0D0D"/>
                </a:solidFill>
                <a:effectLst/>
                <a:latin typeface="Söhne"/>
              </a:rPr>
              <a:t>MATLAB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등을 이용하여 </a:t>
            </a:r>
            <a:r>
              <a:rPr lang="en-US" altLang="ko-KR" sz="1400" dirty="0">
                <a:solidFill>
                  <a:srgbClr val="0D0D0D"/>
                </a:solidFill>
                <a:effectLst/>
                <a:latin typeface="Söhne"/>
              </a:rPr>
              <a:t>Autoencoder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를 학습시키고 전력 최소화를 위한 </a:t>
            </a:r>
            <a:br>
              <a:rPr lang="en-US" altLang="ko-KR" sz="1400" dirty="0">
                <a:solidFill>
                  <a:srgbClr val="0D0D0D"/>
                </a:solidFill>
                <a:latin typeface="Segoe UI" panose="020B0502040204020203" pitchFamily="34" charset="0"/>
              </a:rPr>
            </a:br>
            <a:r>
              <a:rPr lang="ko-KR" altLang="en-US" sz="1400" u="sng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성상도 최적화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를 수행</a:t>
            </a:r>
            <a:endParaRPr lang="ko-KR" altLang="en-US" sz="1400" dirty="0">
              <a:effectLst/>
            </a:endParaRPr>
          </a:p>
          <a:p>
            <a:pPr marL="285750" indent="-28575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altLang="ko-KR" sz="1400" dirty="0">
                <a:solidFill>
                  <a:srgbClr val="0D0D0D"/>
                </a:solidFill>
                <a:effectLst/>
                <a:latin typeface="Söhne"/>
              </a:rPr>
              <a:t>USRP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를 사용하여 </a:t>
            </a:r>
            <a:r>
              <a:rPr lang="ko-KR" altLang="en-US" sz="1400" u="sng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실제 환경에서의 시나리오를 시뮬레이션</a:t>
            </a:r>
            <a:r>
              <a:rPr lang="ko-KR" altLang="en-US" sz="1400" dirty="0">
                <a:solidFill>
                  <a:srgbClr val="0D0D0D"/>
                </a:solidFill>
                <a:effectLst/>
                <a:latin typeface="Segoe UI" panose="020B0502040204020203" pitchFamily="34" charset="0"/>
              </a:rPr>
              <a:t>하고 성능평가를 진행</a:t>
            </a:r>
            <a:endParaRPr lang="ko-KR" altLang="en-US" sz="1400" dirty="0">
              <a:effectLst/>
            </a:endParaRPr>
          </a:p>
          <a:p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9AD55-359C-D3B0-A0B6-8C09903AF26A}"/>
              </a:ext>
            </a:extLst>
          </p:cNvPr>
          <p:cNvSpPr txBox="1"/>
          <p:nvPr/>
        </p:nvSpPr>
        <p:spPr>
          <a:xfrm>
            <a:off x="9056915" y="2325140"/>
            <a:ext cx="1584959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추진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44745-F382-69A5-41A0-7241C6694277}"/>
              </a:ext>
            </a:extLst>
          </p:cNvPr>
          <p:cNvSpPr txBox="1"/>
          <p:nvPr/>
        </p:nvSpPr>
        <p:spPr>
          <a:xfrm>
            <a:off x="1238704" y="4892282"/>
            <a:ext cx="1584959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방법</a:t>
            </a:r>
          </a:p>
        </p:txBody>
      </p:sp>
    </p:spTree>
    <p:extLst>
      <p:ext uri="{BB962C8B-B14F-4D97-AF65-F5344CB8AC3E}">
        <p14:creationId xmlns:p14="http://schemas.microsoft.com/office/powerpoint/2010/main" val="1699672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2941002"/>
            <a:ext cx="10807700" cy="97599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캡스톤디자인</a:t>
            </a:r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계획</a:t>
            </a:r>
          </a:p>
        </p:txBody>
      </p:sp>
    </p:spTree>
    <p:extLst>
      <p:ext uri="{BB962C8B-B14F-4D97-AF65-F5344CB8AC3E}">
        <p14:creationId xmlns:p14="http://schemas.microsoft.com/office/powerpoint/2010/main" val="1920660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92C423-1D94-DBAC-B2DE-1AEB0D82FBFC}"/>
              </a:ext>
            </a:extLst>
          </p:cNvPr>
          <p:cNvSpPr/>
          <p:nvPr/>
        </p:nvSpPr>
        <p:spPr>
          <a:xfrm>
            <a:off x="692150" y="1524635"/>
            <a:ext cx="10807700" cy="4968240"/>
          </a:xfrm>
          <a:prstGeom prst="roundRect">
            <a:avLst>
              <a:gd name="adj" fmla="val 23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28" name="Picture 4" descr="NI_(주)누비콤은 NI 공식 총판대리점입니다.">
            <a:extLst>
              <a:ext uri="{FF2B5EF4-FFF2-40B4-BE49-F238E27FC236}">
                <a16:creationId xmlns:a16="http://schemas.microsoft.com/office/drawing/2014/main" id="{2A42FC7E-DA8B-ADAD-5B19-5FE1007D0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33" y="3629149"/>
            <a:ext cx="4311792" cy="242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975995"/>
          </a:xfrm>
        </p:spPr>
        <p:txBody>
          <a:bodyPr>
            <a:norm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캡스톤디자인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7AF85-D28E-C01C-63D0-98CFCC208F2C}"/>
              </a:ext>
            </a:extLst>
          </p:cNvPr>
          <p:cNvSpPr txBox="1"/>
          <p:nvPr/>
        </p:nvSpPr>
        <p:spPr>
          <a:xfrm>
            <a:off x="892628" y="1793965"/>
            <a:ext cx="1040674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휴먼명조"/>
              </a:rPr>
              <a:t>1. MATLAB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휴먼명조"/>
              </a:rPr>
              <a:t>으로 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HCI Poppy"/>
              </a:rPr>
              <a:t>위성 통신 시나리오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HCI Poppy"/>
              </a:rPr>
              <a:t>를 모델링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FAC3F9-C015-A345-E5D5-0A3625CD86B6}"/>
              </a:ext>
            </a:extLst>
          </p:cNvPr>
          <p:cNvGrpSpPr/>
          <p:nvPr/>
        </p:nvGrpSpPr>
        <p:grpSpPr>
          <a:xfrm>
            <a:off x="6812923" y="3780625"/>
            <a:ext cx="2722111" cy="2572938"/>
            <a:chOff x="4687982" y="3598588"/>
            <a:chExt cx="2953789" cy="282916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6653E9A-4A39-8718-C629-772B8F31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982" y="3598588"/>
              <a:ext cx="2953789" cy="233379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8CAF1F3-EDAD-369C-C1B2-D969BF07A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7772" y="5932384"/>
              <a:ext cx="1590897" cy="49536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EDABD99-8E62-1C24-B7FC-597EC9CCE8C9}"/>
              </a:ext>
            </a:extLst>
          </p:cNvPr>
          <p:cNvSpPr txBox="1"/>
          <p:nvPr/>
        </p:nvSpPr>
        <p:spPr>
          <a:xfrm>
            <a:off x="892625" y="2256592"/>
            <a:ext cx="1040674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HCI Poppy"/>
              </a:rPr>
              <a:t>2.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HCI Poppy"/>
              </a:rPr>
              <a:t>위성 통신 시나리오의 모델링과 시뮬레이션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휴먼명조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HCI Poppy"/>
              </a:rPr>
              <a:t>딥러닝 모델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휴먼명조"/>
              </a:rPr>
              <a:t>(Autoencoder)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HCI Poppy"/>
              </a:rPr>
              <a:t>을 활용한 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HCI Poppy"/>
              </a:rPr>
              <a:t>성상도 최적화</a:t>
            </a:r>
            <a:endParaRPr lang="en-US" altLang="ko-KR" sz="1800" b="1" dirty="0">
              <a:solidFill>
                <a:srgbClr val="000000"/>
              </a:solidFill>
              <a:effectLst/>
              <a:latin typeface="HCI Poppy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ED280-CE70-3B62-389F-73ABCB6F2E1C}"/>
              </a:ext>
            </a:extLst>
          </p:cNvPr>
          <p:cNvSpPr txBox="1"/>
          <p:nvPr/>
        </p:nvSpPr>
        <p:spPr>
          <a:xfrm>
            <a:off x="892625" y="2711571"/>
            <a:ext cx="1040674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휴먼명조"/>
              </a:rPr>
              <a:t>3. Universal Software Radio Peripheral(USRP)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HCI Poppy"/>
              </a:rPr>
              <a:t>를 활용하여 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HCI Poppy"/>
              </a:rPr>
              <a:t>실제환경</a:t>
            </a:r>
            <a:r>
              <a:rPr lang="ko-KR" altLang="en-US" b="1" dirty="0"/>
              <a:t> 실험 재연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1AC5C-B03C-31DF-9B9A-72914DCE9666}"/>
              </a:ext>
            </a:extLst>
          </p:cNvPr>
          <p:cNvSpPr txBox="1"/>
          <p:nvPr/>
        </p:nvSpPr>
        <p:spPr>
          <a:xfrm>
            <a:off x="892625" y="3176442"/>
            <a:ext cx="1040674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HCI Poppy"/>
              </a:rPr>
              <a:t>4.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HCI Poppy"/>
              </a:rPr>
              <a:t>딥러닝 기반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휴먼명조"/>
              </a:rPr>
              <a:t>Autoencoder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HCI Poppy"/>
              </a:rPr>
              <a:t>를 사용하여 구성한 성상도를 통해 기존 방식 간의 </a:t>
            </a:r>
            <a:r>
              <a:rPr lang="ko-KR" altLang="en-US" sz="1800" b="1" dirty="0">
                <a:solidFill>
                  <a:srgbClr val="000000"/>
                </a:solidFill>
                <a:effectLst/>
                <a:latin typeface="HCI Poppy"/>
              </a:rPr>
              <a:t>성능 차이 시각적 비교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2080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2941002"/>
            <a:ext cx="10807700" cy="975995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41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2941002"/>
            <a:ext cx="10807700" cy="97599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6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1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스타링크 위성 배치도 [자료: satellitemap.space]">
            <a:extLst>
              <a:ext uri="{FF2B5EF4-FFF2-40B4-BE49-F238E27FC236}">
                <a16:creationId xmlns:a16="http://schemas.microsoft.com/office/drawing/2014/main" id="{25078941-7023-E481-C9F3-021C50127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66" t="-110" r="25" b="-12"/>
          <a:stretch/>
        </p:blipFill>
        <p:spPr bwMode="auto">
          <a:xfrm>
            <a:off x="9229906" y="0"/>
            <a:ext cx="2962094" cy="6861524"/>
          </a:xfrm>
          <a:prstGeom prst="rect">
            <a:avLst/>
          </a:prstGeom>
          <a:noFill/>
        </p:spPr>
      </p:pic>
      <p:pic>
        <p:nvPicPr>
          <p:cNvPr id="8" name="Picture 2" descr="스타링크 위성 배치도 [자료: satellitemap.space]">
            <a:extLst>
              <a:ext uri="{FF2B5EF4-FFF2-40B4-BE49-F238E27FC236}">
                <a16:creationId xmlns:a16="http://schemas.microsoft.com/office/drawing/2014/main" id="{60DFCFB0-0249-C0FE-9824-141459FEE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-41" r="24" b="94421"/>
          <a:stretch/>
        </p:blipFill>
        <p:spPr bwMode="auto">
          <a:xfrm>
            <a:off x="0" y="5974079"/>
            <a:ext cx="5638946" cy="868997"/>
          </a:xfrm>
          <a:prstGeom prst="rect">
            <a:avLst/>
          </a:prstGeom>
          <a:noFill/>
        </p:spPr>
      </p:pic>
      <p:pic>
        <p:nvPicPr>
          <p:cNvPr id="9" name="Picture 2" descr="스타링크 위성 배치도 [자료: satellitemap.space]">
            <a:extLst>
              <a:ext uri="{FF2B5EF4-FFF2-40B4-BE49-F238E27FC236}">
                <a16:creationId xmlns:a16="http://schemas.microsoft.com/office/drawing/2014/main" id="{657B9809-F928-4F6F-86DB-BB8B269E4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-41" r="24" b="94421"/>
          <a:stretch/>
        </p:blipFill>
        <p:spPr bwMode="auto">
          <a:xfrm>
            <a:off x="0" y="-1"/>
            <a:ext cx="5638946" cy="1574004"/>
          </a:xfrm>
          <a:prstGeom prst="rect">
            <a:avLst/>
          </a:prstGeom>
          <a:noFill/>
        </p:spPr>
      </p:pic>
      <p:pic>
        <p:nvPicPr>
          <p:cNvPr id="7" name="Picture 2" descr="스타링크 위성 배치도 [자료: satellitemap.space]">
            <a:extLst>
              <a:ext uri="{FF2B5EF4-FFF2-40B4-BE49-F238E27FC236}">
                <a16:creationId xmlns:a16="http://schemas.microsoft.com/office/drawing/2014/main" id="{58ADF74C-BE5D-7C3B-DE6D-8611859B9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61" t="-110" r="25" b="-12"/>
          <a:stretch/>
        </p:blipFill>
        <p:spPr bwMode="auto">
          <a:xfrm>
            <a:off x="5638945" y="0"/>
            <a:ext cx="3590961" cy="6861524"/>
          </a:xfrm>
          <a:prstGeom prst="rect">
            <a:avLst/>
          </a:prstGeom>
          <a:noFill/>
        </p:spPr>
      </p:pic>
      <p:pic>
        <p:nvPicPr>
          <p:cNvPr id="3074" name="Picture 2" descr="스타링크 위성 배치도 [자료: satellitemap.space]">
            <a:extLst>
              <a:ext uri="{FF2B5EF4-FFF2-40B4-BE49-F238E27FC236}">
                <a16:creationId xmlns:a16="http://schemas.microsoft.com/office/drawing/2014/main" id="{BD841273-8621-E05D-5728-F7EC3B8A7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5" t="-110" r="24" b="-12"/>
          <a:stretch/>
        </p:blipFill>
        <p:spPr bwMode="auto">
          <a:xfrm>
            <a:off x="0" y="1478753"/>
            <a:ext cx="5638946" cy="459375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929E8A2-DD47-6832-B240-7D3ED0C4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46" y="326294"/>
            <a:ext cx="3978729" cy="1325563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b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4000" b="1" u="sng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b="1" u="sng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DAEE28-A24F-A3AF-20DC-22A2682E1893}"/>
              </a:ext>
            </a:extLst>
          </p:cNvPr>
          <p:cNvSpPr/>
          <p:nvPr/>
        </p:nvSpPr>
        <p:spPr>
          <a:xfrm>
            <a:off x="5073823" y="1478752"/>
            <a:ext cx="6424512" cy="4390171"/>
          </a:xfrm>
          <a:prstGeom prst="roundRect">
            <a:avLst>
              <a:gd name="adj" fmla="val 6253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배경 및 관련 기술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 및 비전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추진전략 및 내용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28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캡스톤디자인</a:t>
            </a:r>
            <a:r>
              <a:rPr lang="ko-KR" altLang="en-US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계획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682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2941002"/>
            <a:ext cx="10807700" cy="97599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배경 및 관련 기술</a:t>
            </a:r>
          </a:p>
        </p:txBody>
      </p:sp>
    </p:spTree>
    <p:extLst>
      <p:ext uri="{BB962C8B-B14F-4D97-AF65-F5344CB8AC3E}">
        <p14:creationId xmlns:p14="http://schemas.microsoft.com/office/powerpoint/2010/main" val="3022366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97599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(1/3)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92C423-1D94-DBAC-B2DE-1AEB0D82FBFC}"/>
              </a:ext>
            </a:extLst>
          </p:cNvPr>
          <p:cNvSpPr/>
          <p:nvPr/>
        </p:nvSpPr>
        <p:spPr>
          <a:xfrm>
            <a:off x="692150" y="1524635"/>
            <a:ext cx="10807700" cy="4968240"/>
          </a:xfrm>
          <a:prstGeom prst="roundRect">
            <a:avLst>
              <a:gd name="adj" fmla="val 23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C1F59F-AD2C-3DD0-3C14-9BD545617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844" y="2940170"/>
            <a:ext cx="4173988" cy="23281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3D4679-9206-6771-912F-8D6384115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2" t="5463" r="4015"/>
          <a:stretch/>
        </p:blipFill>
        <p:spPr>
          <a:xfrm>
            <a:off x="1543998" y="1706245"/>
            <a:ext cx="3995998" cy="23980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CDB65E-214D-7ABB-3482-02A431EAB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9797" y="4164709"/>
            <a:ext cx="2464400" cy="22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3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97599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배경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(2/3)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92C423-1D94-DBAC-B2DE-1AEB0D82FBFC}"/>
              </a:ext>
            </a:extLst>
          </p:cNvPr>
          <p:cNvSpPr/>
          <p:nvPr/>
        </p:nvSpPr>
        <p:spPr>
          <a:xfrm>
            <a:off x="692150" y="1524635"/>
            <a:ext cx="10807700" cy="4968240"/>
          </a:xfrm>
          <a:prstGeom prst="roundRect">
            <a:avLst>
              <a:gd name="adj" fmla="val 23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8BC77-ADC8-6609-9C95-975A82920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5" t="1834" r="5884" b="2568"/>
          <a:stretch/>
        </p:blipFill>
        <p:spPr>
          <a:xfrm>
            <a:off x="2430329" y="1706245"/>
            <a:ext cx="2073498" cy="4593809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199D614-C7E6-36A9-02B7-BAD497CB72B7}"/>
              </a:ext>
            </a:extLst>
          </p:cNvPr>
          <p:cNvCxnSpPr>
            <a:cxnSpLocks/>
          </p:cNvCxnSpPr>
          <p:nvPr/>
        </p:nvCxnSpPr>
        <p:spPr>
          <a:xfrm flipV="1">
            <a:off x="3389804" y="2549974"/>
            <a:ext cx="2686027" cy="1222845"/>
          </a:xfrm>
          <a:prstGeom prst="bentConnector3">
            <a:avLst>
              <a:gd name="adj1" fmla="val 3225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26F9CCE-9D81-6E5E-F708-C8158A6CD041}"/>
              </a:ext>
            </a:extLst>
          </p:cNvPr>
          <p:cNvCxnSpPr>
            <a:cxnSpLocks/>
          </p:cNvCxnSpPr>
          <p:nvPr/>
        </p:nvCxnSpPr>
        <p:spPr>
          <a:xfrm flipV="1">
            <a:off x="3335561" y="3217171"/>
            <a:ext cx="2691684" cy="1384721"/>
          </a:xfrm>
          <a:prstGeom prst="bentConnector3">
            <a:avLst>
              <a:gd name="adj1" fmla="val 4210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CBC21144-020E-39FA-8A31-C6E432737934}"/>
              </a:ext>
            </a:extLst>
          </p:cNvPr>
          <p:cNvCxnSpPr>
            <a:cxnSpLocks/>
          </p:cNvCxnSpPr>
          <p:nvPr/>
        </p:nvCxnSpPr>
        <p:spPr>
          <a:xfrm flipV="1">
            <a:off x="3335561" y="3914984"/>
            <a:ext cx="2691684" cy="1105545"/>
          </a:xfrm>
          <a:prstGeom prst="bentConnector3">
            <a:avLst>
              <a:gd name="adj1" fmla="val 521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0A037DD-5E08-94CE-409D-2B1928926E68}"/>
              </a:ext>
            </a:extLst>
          </p:cNvPr>
          <p:cNvCxnSpPr>
            <a:cxnSpLocks/>
          </p:cNvCxnSpPr>
          <p:nvPr/>
        </p:nvCxnSpPr>
        <p:spPr>
          <a:xfrm flipV="1">
            <a:off x="3528158" y="4601892"/>
            <a:ext cx="2499087" cy="837275"/>
          </a:xfrm>
          <a:prstGeom prst="bentConnector3">
            <a:avLst>
              <a:gd name="adj1" fmla="val 5876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8ADC52D-1A16-0965-7949-F32EAB553A9E}"/>
              </a:ext>
            </a:extLst>
          </p:cNvPr>
          <p:cNvCxnSpPr>
            <a:cxnSpLocks/>
          </p:cNvCxnSpPr>
          <p:nvPr/>
        </p:nvCxnSpPr>
        <p:spPr>
          <a:xfrm flipV="1">
            <a:off x="3467078" y="5162694"/>
            <a:ext cx="2608753" cy="689092"/>
          </a:xfrm>
          <a:prstGeom prst="bentConnector3">
            <a:avLst>
              <a:gd name="adj1" fmla="val 6999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51277F1-686B-AF32-18A1-A69D5BB6D3A1}"/>
              </a:ext>
            </a:extLst>
          </p:cNvPr>
          <p:cNvSpPr/>
          <p:nvPr/>
        </p:nvSpPr>
        <p:spPr>
          <a:xfrm>
            <a:off x="6124417" y="2340963"/>
            <a:ext cx="4359496" cy="4180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테라헤르츠 밴드통신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(sub-THz)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6478926-F84F-F3BF-8EA4-AC37B21096DE}"/>
              </a:ext>
            </a:extLst>
          </p:cNvPr>
          <p:cNvSpPr/>
          <p:nvPr/>
        </p:nvSpPr>
        <p:spPr>
          <a:xfrm>
            <a:off x="6124416" y="3008160"/>
            <a:ext cx="4359497" cy="4180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교차 분할 이중화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(XDD)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94F63E-455D-FAB0-9DEB-780AAA1A10B4}"/>
              </a:ext>
            </a:extLst>
          </p:cNvPr>
          <p:cNvSpPr/>
          <p:nvPr/>
        </p:nvSpPr>
        <p:spPr>
          <a:xfrm>
            <a:off x="6124416" y="3679155"/>
            <a:ext cx="4359498" cy="4180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전이중 통신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(Full Duplex)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B2C2152-5A49-4FCC-5FC4-51C323DEBC37}"/>
              </a:ext>
            </a:extLst>
          </p:cNvPr>
          <p:cNvSpPr/>
          <p:nvPr/>
        </p:nvSpPr>
        <p:spPr>
          <a:xfrm>
            <a:off x="6124416" y="4350150"/>
            <a:ext cx="4359499" cy="4180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인공지능 기반 비선형성 보정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(AI-NC)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7EBF46A-A871-1BFC-36ED-38CE25A7B78D}"/>
              </a:ext>
            </a:extLst>
          </p:cNvPr>
          <p:cNvSpPr/>
          <p:nvPr/>
        </p:nvSpPr>
        <p:spPr>
          <a:xfrm>
            <a:off x="6124416" y="5021145"/>
            <a:ext cx="4359498" cy="4180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인공지능 기반 에너지 절약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(AI-ES)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76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97599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(3/3)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92C423-1D94-DBAC-B2DE-1AEB0D82FBFC}"/>
              </a:ext>
            </a:extLst>
          </p:cNvPr>
          <p:cNvSpPr/>
          <p:nvPr/>
        </p:nvSpPr>
        <p:spPr>
          <a:xfrm>
            <a:off x="692150" y="1524635"/>
            <a:ext cx="10807700" cy="4968240"/>
          </a:xfrm>
          <a:prstGeom prst="roundRect">
            <a:avLst>
              <a:gd name="adj" fmla="val 23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A2389B-6A78-00E2-4114-232966CA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31" y="1524635"/>
            <a:ext cx="9463671" cy="1960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646D3D-088C-6F16-4A60-1A6F4D964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240" y="4453977"/>
            <a:ext cx="8555193" cy="6868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727E9B-55CB-4B1B-EFB1-FF6671815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386" y="3603619"/>
            <a:ext cx="7506748" cy="6668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2B17BC-EFF5-A2B2-2406-4CD65F3F3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7303" y="5512003"/>
            <a:ext cx="4534533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4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97599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기술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(1/2)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92C423-1D94-DBAC-B2DE-1AEB0D82FBFC}"/>
              </a:ext>
            </a:extLst>
          </p:cNvPr>
          <p:cNvSpPr/>
          <p:nvPr/>
        </p:nvSpPr>
        <p:spPr>
          <a:xfrm>
            <a:off x="692150" y="1524635"/>
            <a:ext cx="10807700" cy="4968240"/>
          </a:xfrm>
          <a:prstGeom prst="roundRect">
            <a:avLst>
              <a:gd name="adj" fmla="val 23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C3D2B-CB5F-466A-1B19-C72C26433055}"/>
              </a:ext>
            </a:extLst>
          </p:cNvPr>
          <p:cNvSpPr txBox="1"/>
          <p:nvPr/>
        </p:nvSpPr>
        <p:spPr>
          <a:xfrm>
            <a:off x="1664275" y="2360893"/>
            <a:ext cx="526466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D0D0D"/>
                </a:solidFill>
                <a:latin typeface="Söhne"/>
              </a:rPr>
              <a:t>신호 정보를 전송 매체의 채널 특성에 맞게끔</a:t>
            </a:r>
            <a:r>
              <a:rPr lang="en-US" altLang="ko-KR" dirty="0">
                <a:solidFill>
                  <a:srgbClr val="0D0D0D"/>
                </a:solidFill>
                <a:latin typeface="Söhne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Söhne"/>
              </a:rPr>
              <a:t>신호</a:t>
            </a:r>
            <a:r>
              <a:rPr lang="en-US" altLang="ko-KR" dirty="0">
                <a:solidFill>
                  <a:srgbClr val="0D0D0D"/>
                </a:solidFill>
                <a:latin typeface="Söhne"/>
              </a:rPr>
              <a:t>(</a:t>
            </a:r>
            <a:r>
              <a:rPr lang="ko-KR" altLang="en-US" dirty="0">
                <a:solidFill>
                  <a:srgbClr val="0D0D0D"/>
                </a:solidFill>
                <a:latin typeface="Söhne"/>
              </a:rPr>
              <a:t>정보</a:t>
            </a:r>
            <a:r>
              <a:rPr lang="en-US" altLang="ko-KR" dirty="0">
                <a:solidFill>
                  <a:srgbClr val="0D0D0D"/>
                </a:solidFill>
                <a:latin typeface="Söhne"/>
              </a:rPr>
              <a:t>)</a:t>
            </a:r>
            <a:r>
              <a:rPr lang="ko-KR" altLang="en-US" dirty="0">
                <a:solidFill>
                  <a:srgbClr val="0D0D0D"/>
                </a:solidFill>
                <a:latin typeface="Söhne"/>
              </a:rPr>
              <a:t>의 세기</a:t>
            </a:r>
            <a:r>
              <a:rPr lang="en-US" altLang="ko-KR" dirty="0">
                <a:solidFill>
                  <a:srgbClr val="0D0D0D"/>
                </a:solidFill>
                <a:latin typeface="Söhne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Söhne"/>
              </a:rPr>
              <a:t>변위</a:t>
            </a:r>
            <a:r>
              <a:rPr lang="en-US" altLang="ko-KR" dirty="0">
                <a:solidFill>
                  <a:srgbClr val="0D0D0D"/>
                </a:solidFill>
                <a:latin typeface="Söhne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Söhne"/>
              </a:rPr>
              <a:t>주파수</a:t>
            </a:r>
            <a:r>
              <a:rPr lang="en-US" altLang="ko-KR" dirty="0">
                <a:solidFill>
                  <a:srgbClr val="0D0D0D"/>
                </a:solidFill>
                <a:latin typeface="Söhne"/>
              </a:rPr>
              <a:t>, </a:t>
            </a:r>
            <a:r>
              <a:rPr lang="ko-KR" altLang="en-US" dirty="0">
                <a:solidFill>
                  <a:srgbClr val="0D0D0D"/>
                </a:solidFill>
                <a:latin typeface="Söhne"/>
              </a:rPr>
              <a:t>위상 등을 적절한 파형 형태로 변환하는 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2BD2D5-7F93-A14D-5850-0467384DE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473" y="1940498"/>
            <a:ext cx="2915845" cy="2145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8C8A9-59E9-B131-4B17-B0F5B7B7EA7D}"/>
              </a:ext>
            </a:extLst>
          </p:cNvPr>
          <p:cNvSpPr txBox="1"/>
          <p:nvPr/>
        </p:nvSpPr>
        <p:spPr>
          <a:xfrm>
            <a:off x="1664275" y="2047605"/>
            <a:ext cx="315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변조</a:t>
            </a:r>
            <a:r>
              <a:rPr lang="en-US" altLang="ko-KR" b="1" dirty="0"/>
              <a:t>(Modulation)</a:t>
            </a: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43850-04BF-4256-80BD-E41298729F61}"/>
              </a:ext>
            </a:extLst>
          </p:cNvPr>
          <p:cNvSpPr txBox="1"/>
          <p:nvPr/>
        </p:nvSpPr>
        <p:spPr>
          <a:xfrm>
            <a:off x="5864584" y="5002601"/>
            <a:ext cx="52646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D0D0D"/>
                </a:solidFill>
                <a:latin typeface="Söhne"/>
              </a:rPr>
              <a:t>디지털 신호에 대해 각 이웃 신호들 간의 거리관계를 표시한 것을 말함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574911-7ECE-4C3D-A0E3-B49346BCF96C}"/>
              </a:ext>
            </a:extLst>
          </p:cNvPr>
          <p:cNvSpPr txBox="1"/>
          <p:nvPr/>
        </p:nvSpPr>
        <p:spPr>
          <a:xfrm>
            <a:off x="5864584" y="4689313"/>
            <a:ext cx="315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성상도</a:t>
            </a:r>
            <a:r>
              <a:rPr lang="en-US" altLang="ko-KR" b="1" dirty="0"/>
              <a:t>(Constellation)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BEFF80C-2A7D-4B6F-B557-A2A2A17EB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492" y="3838774"/>
            <a:ext cx="2758446" cy="243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975995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기술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(2/2)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92C423-1D94-DBAC-B2DE-1AEB0D82FBFC}"/>
              </a:ext>
            </a:extLst>
          </p:cNvPr>
          <p:cNvSpPr/>
          <p:nvPr/>
        </p:nvSpPr>
        <p:spPr>
          <a:xfrm>
            <a:off x="692150" y="1466269"/>
            <a:ext cx="10807700" cy="4968240"/>
          </a:xfrm>
          <a:prstGeom prst="roundRect">
            <a:avLst>
              <a:gd name="adj" fmla="val 23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E69B7-2FC2-6716-9DF7-8DA8C039A5FD}"/>
              </a:ext>
            </a:extLst>
          </p:cNvPr>
          <p:cNvSpPr txBox="1"/>
          <p:nvPr/>
        </p:nvSpPr>
        <p:spPr>
          <a:xfrm>
            <a:off x="1463457" y="1943776"/>
            <a:ext cx="3151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지상과 위성 통신 환경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8A35E6-DA88-6FE2-DA75-E48E0416EE98}"/>
                  </a:ext>
                </a:extLst>
              </p:cNvPr>
              <p:cNvSpPr txBox="1"/>
              <p:nvPr/>
            </p:nvSpPr>
            <p:spPr>
              <a:xfrm>
                <a:off x="1463457" y="2314661"/>
                <a:ext cx="6327588" cy="150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𝑷𝑳</m:t>
                    </m:r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800" b="1" i="1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𝑷</m:t>
                    </m:r>
                    <m:sSub>
                      <m:sSubPr>
                        <m:ctrlPr>
                          <a:rPr lang="ko-KR" altLang="ko-KR" sz="18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𝒃</m:t>
                        </m:r>
                      </m:sub>
                    </m:sSub>
                    <m:r>
                      <a:rPr lang="en-US" altLang="ko-KR" sz="1800" b="1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1800" b="1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𝑷</m:t>
                    </m:r>
                    <m:sSub>
                      <m:sSubPr>
                        <m:ctrlPr>
                          <a:rPr lang="ko-KR" altLang="ko-KR" sz="18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𝒆</m:t>
                        </m:r>
                      </m:sub>
                    </m:sSub>
                    <m:r>
                      <a:rPr lang="en-US" altLang="ko-KR" sz="1800" b="1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1800" b="1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𝑷</m:t>
                    </m:r>
                    <m:sSub>
                      <m:sSubPr>
                        <m:ctrlPr>
                          <a:rPr lang="ko-KR" altLang="ko-KR" sz="18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  <m:r>
                      <a:rPr lang="en-US" altLang="ko-KR" sz="1800" b="1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1800" b="1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𝑷</m:t>
                    </m:r>
                    <m:sSub>
                      <m:sSubPr>
                        <m:ctrlPr>
                          <a:rPr lang="ko-KR" altLang="ko-KR" sz="18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18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en-US" altLang="ko-KR" sz="18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1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𝑷𝑳</m:t>
                    </m:r>
                  </m:oMath>
                </a14:m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총 경로 손실</a:t>
                </a:r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b="1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𝑷</m:t>
                    </m:r>
                    <m:sSub>
                      <m:sSubPr>
                        <m:ctrlPr>
                          <a:rPr lang="ko-KR" altLang="ko-KR" sz="12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12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기본 경로 손실</a:t>
                </a:r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b="1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𝑷</m:t>
                    </m:r>
                    <m:sSub>
                      <m:sSubPr>
                        <m:ctrlPr>
                          <a:rPr lang="ko-KR" altLang="ko-KR" sz="12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12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건물 진입 손실</a:t>
                </a:r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b="1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𝑷</m:t>
                    </m:r>
                    <m:sSub>
                      <m:sSubPr>
                        <m:ctrlPr>
                          <a:rPr lang="ko-KR" altLang="ko-KR" sz="12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12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대기 가스로 인한 감쇠</a:t>
                </a:r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b="1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𝑷</m:t>
                    </m:r>
                    <m:sSub>
                      <m:sSubPr>
                        <m:ctrlPr>
                          <a:rPr lang="ko-KR" altLang="ko-KR" sz="12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1200" b="1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이온권 또는 대기권 섬광으로 인한 감쇠</a:t>
                </a:r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 (dB)</a:t>
                </a:r>
                <a:endParaRPr lang="en-US" altLang="ko-KR" sz="1200" b="1" i="1" kern="1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8A35E6-DA88-6FE2-DA75-E48E0416E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457" y="2314661"/>
                <a:ext cx="6327588" cy="1503168"/>
              </a:xfrm>
              <a:prstGeom prst="rect">
                <a:avLst/>
              </a:prstGeom>
              <a:blipFill>
                <a:blip r:embed="rId4"/>
                <a:stretch>
                  <a:fillRect l="-578" r="-5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3CE76E54-E220-E87E-0ECF-0C905F4EED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32" t="38506" r="64419" b="45047"/>
          <a:stretch/>
        </p:blipFill>
        <p:spPr>
          <a:xfrm>
            <a:off x="8311745" y="1767276"/>
            <a:ext cx="2667405" cy="2199659"/>
          </a:xfrm>
          <a:prstGeom prst="rect">
            <a:avLst/>
          </a:prstGeom>
        </p:spPr>
      </p:pic>
      <p:pic>
        <p:nvPicPr>
          <p:cNvPr id="12" name="Picture 2" descr="오토인코더(Autoencoder), 합성곱 오토인코더(Convolutional Autoencoder)">
            <a:extLst>
              <a:ext uri="{FF2B5EF4-FFF2-40B4-BE49-F238E27FC236}">
                <a16:creationId xmlns:a16="http://schemas.microsoft.com/office/drawing/2014/main" id="{5F7509FB-B330-479A-9E05-F8CADB80E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92" y="4248372"/>
            <a:ext cx="3089718" cy="175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0B0223-9AC2-4C3E-9A70-03452B4B0A06}"/>
              </a:ext>
            </a:extLst>
          </p:cNvPr>
          <p:cNvSpPr txBox="1"/>
          <p:nvPr/>
        </p:nvSpPr>
        <p:spPr>
          <a:xfrm>
            <a:off x="5369160" y="4351945"/>
            <a:ext cx="3151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오토 인코더</a:t>
            </a:r>
            <a:r>
              <a:rPr lang="en-US" altLang="ko-KR" b="1" dirty="0"/>
              <a:t>(Autoencoder)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90895-5308-4AB1-BED3-350CD6A465CD}"/>
              </a:ext>
            </a:extLst>
          </p:cNvPr>
          <p:cNvSpPr txBox="1"/>
          <p:nvPr/>
        </p:nvSpPr>
        <p:spPr>
          <a:xfrm>
            <a:off x="5369160" y="4810241"/>
            <a:ext cx="526466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데이터를 입력 받아서 그 데이터의 특징을 학습하고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그 특징을 이용해서 원래 데이터를 복원하는 방법을 학습하는 컴퓨터 프로그램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(AI)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584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20E58D-D0BF-28F0-5E9D-3CCE529AF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9D1FF7-E81F-F5AD-6175-E9F568CD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2941002"/>
            <a:ext cx="10807700" cy="97599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목표 및 비전</a:t>
            </a:r>
          </a:p>
        </p:txBody>
      </p:sp>
    </p:spTree>
    <p:extLst>
      <p:ext uri="{BB962C8B-B14F-4D97-AF65-F5344CB8AC3E}">
        <p14:creationId xmlns:p14="http://schemas.microsoft.com/office/powerpoint/2010/main" val="1699245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</TotalTime>
  <Words>1079</Words>
  <Application>Microsoft Office PowerPoint</Application>
  <PresentationFormat>와이드스크린</PresentationFormat>
  <Paragraphs>114</Paragraphs>
  <Slides>16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-apple-system</vt:lpstr>
      <vt:lpstr>HCI Poppy</vt:lpstr>
      <vt:lpstr>HY견고딕</vt:lpstr>
      <vt:lpstr>맑은 고딕</vt:lpstr>
      <vt:lpstr>Söhne</vt:lpstr>
      <vt:lpstr>휴먼명조</vt:lpstr>
      <vt:lpstr>Aptos</vt:lpstr>
      <vt:lpstr>Aptos Display</vt:lpstr>
      <vt:lpstr>Arial</vt:lpstr>
      <vt:lpstr>Calibri</vt:lpstr>
      <vt:lpstr>Cambria Math</vt:lpstr>
      <vt:lpstr>Segoe UI</vt:lpstr>
      <vt:lpstr>Wingdings</vt:lpstr>
      <vt:lpstr>Office Theme</vt:lpstr>
      <vt:lpstr>저궤도위성 통신을 위한 AI 기반 변조 기법</vt:lpstr>
      <vt:lpstr>목차 CONTENTS</vt:lpstr>
      <vt:lpstr>연구 배경 및 관련 기술</vt:lpstr>
      <vt:lpstr>연구배경(1/3)</vt:lpstr>
      <vt:lpstr>연구 배경(2/3)</vt:lpstr>
      <vt:lpstr>연구배경(3/3)</vt:lpstr>
      <vt:lpstr>관련 기술 (1/2)</vt:lpstr>
      <vt:lpstr>관련 기술 (2/2)</vt:lpstr>
      <vt:lpstr>목표 및 비전</vt:lpstr>
      <vt:lpstr>목표 및 비전</vt:lpstr>
      <vt:lpstr>추진전략 및 방법</vt:lpstr>
      <vt:lpstr>추진전략 및 방법</vt:lpstr>
      <vt:lpstr>캡스톤디자인 계획</vt:lpstr>
      <vt:lpstr>캡스톤디자인 계획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저궤도위성 통신을 위한 AI 기반 변조 기법</dc:title>
  <dc:creator>이영묵</dc:creator>
  <cp:lastModifiedBy>이의준</cp:lastModifiedBy>
  <cp:revision>65</cp:revision>
  <dcterms:created xsi:type="dcterms:W3CDTF">2024-03-08T07:31:58Z</dcterms:created>
  <dcterms:modified xsi:type="dcterms:W3CDTF">2024-03-12T16:14:09Z</dcterms:modified>
</cp:coreProperties>
</file>